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2DDC-F586-4612-8E54-97D8ED9A115D}" type="datetimeFigureOut">
              <a:rPr lang="en-US" smtClean="0"/>
              <a:pPr/>
              <a:t>3/18/2012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704F-9BD3-4220-A34F-E388B291E1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2DDC-F586-4612-8E54-97D8ED9A115D}" type="datetimeFigureOut">
              <a:rPr lang="en-US" smtClean="0"/>
              <a:pPr/>
              <a:t>3/18/2012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704F-9BD3-4220-A34F-E388B291E1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2DDC-F586-4612-8E54-97D8ED9A115D}" type="datetimeFigureOut">
              <a:rPr lang="en-US" smtClean="0"/>
              <a:pPr/>
              <a:t>3/18/2012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704F-9BD3-4220-A34F-E388B291E1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2DDC-F586-4612-8E54-97D8ED9A115D}" type="datetimeFigureOut">
              <a:rPr lang="en-US" smtClean="0"/>
              <a:pPr/>
              <a:t>3/18/2012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704F-9BD3-4220-A34F-E388B291E1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2DDC-F586-4612-8E54-97D8ED9A115D}" type="datetimeFigureOut">
              <a:rPr lang="en-US" smtClean="0"/>
              <a:pPr/>
              <a:t>3/18/2012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704F-9BD3-4220-A34F-E388B291E1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2DDC-F586-4612-8E54-97D8ED9A115D}" type="datetimeFigureOut">
              <a:rPr lang="en-US" smtClean="0"/>
              <a:pPr/>
              <a:t>3/18/2012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704F-9BD3-4220-A34F-E388B291E1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2DDC-F586-4612-8E54-97D8ED9A115D}" type="datetimeFigureOut">
              <a:rPr lang="en-US" smtClean="0"/>
              <a:pPr/>
              <a:t>3/18/2012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704F-9BD3-4220-A34F-E388B291E1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2DDC-F586-4612-8E54-97D8ED9A115D}" type="datetimeFigureOut">
              <a:rPr lang="en-US" smtClean="0"/>
              <a:pPr/>
              <a:t>3/18/2012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704F-9BD3-4220-A34F-E388B291E1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2DDC-F586-4612-8E54-97D8ED9A115D}" type="datetimeFigureOut">
              <a:rPr lang="en-US" smtClean="0"/>
              <a:pPr/>
              <a:t>3/18/2012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704F-9BD3-4220-A34F-E388B291E1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2DDC-F586-4612-8E54-97D8ED9A115D}" type="datetimeFigureOut">
              <a:rPr lang="en-US" smtClean="0"/>
              <a:pPr/>
              <a:t>3/18/2012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704F-9BD3-4220-A34F-E388B291E1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2DDC-F586-4612-8E54-97D8ED9A115D}" type="datetimeFigureOut">
              <a:rPr lang="en-US" smtClean="0"/>
              <a:pPr/>
              <a:t>3/18/2012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704F-9BD3-4220-A34F-E388B291E1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02DDC-F586-4612-8E54-97D8ED9A115D}" type="datetimeFigureOut">
              <a:rPr lang="en-US" smtClean="0"/>
              <a:pPr/>
              <a:t>3/18/2012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8704F-9BD3-4220-A34F-E388B291E1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Discussion 1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err="1" smtClean="0">
                <a:solidFill>
                  <a:srgbClr val="7030A0"/>
                </a:solidFill>
              </a:rPr>
              <a:t>Meryem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Luleci</a:t>
            </a:r>
            <a:endParaRPr lang="en-US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Turkish-English Translation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Dr. </a:t>
            </a:r>
            <a:r>
              <a:rPr lang="en-US" dirty="0" err="1" smtClean="0">
                <a:solidFill>
                  <a:srgbClr val="7030A0"/>
                </a:solidFill>
              </a:rPr>
              <a:t>Isil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Gunseli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Kacar</a:t>
            </a:r>
            <a:endParaRPr lang="en-US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Topic: </a:t>
            </a:r>
          </a:p>
          <a:p>
            <a:pPr>
              <a:buNone/>
            </a:pPr>
            <a:r>
              <a:rPr lang="en-US" dirty="0" smtClean="0"/>
              <a:t>The problems of translation and translators in</a:t>
            </a:r>
          </a:p>
          <a:p>
            <a:pPr>
              <a:buNone/>
            </a:pPr>
            <a:r>
              <a:rPr lang="en-US" dirty="0" smtClean="0"/>
              <a:t>Turkey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conclusion;</a:t>
            </a:r>
          </a:p>
          <a:p>
            <a:pPr>
              <a:buNone/>
            </a:pPr>
            <a:r>
              <a:rPr lang="en-US" dirty="0" smtClean="0"/>
              <a:t>    A person who knows writing and the language does not mean that s/he translate something.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    Translation  is an intellectual work which   needs efforts</a:t>
            </a:r>
            <a:r>
              <a:rPr lang="en-US" dirty="0"/>
              <a:t> </a:t>
            </a:r>
            <a:r>
              <a:rPr lang="en-US" dirty="0" smtClean="0"/>
              <a:t>and knowledge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Turkiye’de</a:t>
            </a:r>
            <a:r>
              <a:rPr lang="en-US" dirty="0" smtClean="0"/>
              <a:t> </a:t>
            </a:r>
            <a:r>
              <a:rPr lang="en-US" dirty="0" err="1" smtClean="0"/>
              <a:t>Cevirmen</a:t>
            </a:r>
            <a:r>
              <a:rPr lang="en-US" dirty="0" smtClean="0"/>
              <a:t> </a:t>
            </a:r>
            <a:r>
              <a:rPr lang="en-US" dirty="0" err="1" smtClean="0"/>
              <a:t>Olmak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Being a translator in Turkey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you buy a book, if it </a:t>
            </a:r>
            <a:r>
              <a:rPr lang="en-US" dirty="0" smtClean="0"/>
              <a:t>translates </a:t>
            </a:r>
            <a:r>
              <a:rPr lang="en-US" dirty="0" smtClean="0"/>
              <a:t>into Turkish, do you look at the translator of the book?</a:t>
            </a:r>
          </a:p>
          <a:p>
            <a:r>
              <a:rPr lang="en-US" dirty="0" smtClean="0"/>
              <a:t>Do you care about the translator of the book that you read?</a:t>
            </a:r>
          </a:p>
          <a:p>
            <a:r>
              <a:rPr lang="en-US" dirty="0" smtClean="0"/>
              <a:t>When you buy a book, is the translator’s name important for you?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In this article;</a:t>
            </a:r>
          </a:p>
          <a:p>
            <a:pPr>
              <a:buNone/>
            </a:pP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/>
              <a:t> W</a:t>
            </a:r>
            <a:r>
              <a:rPr lang="en-US" dirty="0" smtClean="0"/>
              <a:t>riter </a:t>
            </a:r>
            <a:r>
              <a:rPr lang="en-US" dirty="0" err="1" smtClean="0"/>
              <a:t>Mehmet</a:t>
            </a:r>
            <a:r>
              <a:rPr lang="en-US" dirty="0" smtClean="0"/>
              <a:t> </a:t>
            </a:r>
            <a:r>
              <a:rPr lang="en-US" dirty="0" err="1" smtClean="0"/>
              <a:t>Morali</a:t>
            </a:r>
            <a:r>
              <a:rPr lang="en-US" dirty="0" smtClean="0"/>
              <a:t> discusses the translator name is as important as the writer of the book.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He says that even the writer is very good if the translation is bad you do not like the book. You do not want to read it.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He asks who is the translator?</a:t>
            </a:r>
          </a:p>
          <a:p>
            <a:pPr>
              <a:buNone/>
            </a:pPr>
            <a:r>
              <a:rPr lang="en-US" dirty="0" smtClean="0"/>
              <a:t>He says: </a:t>
            </a:r>
          </a:p>
          <a:p>
            <a:pPr>
              <a:buFont typeface="Wingdings" pitchFamily="2" charset="2"/>
              <a:buChar char="ü"/>
            </a:pPr>
            <a:r>
              <a:rPr lang="en-US" dirty="0"/>
              <a:t> </a:t>
            </a:r>
            <a:r>
              <a:rPr lang="en-US" dirty="0" smtClean="0"/>
              <a:t>a translator knows foreign language perfectly.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s/he knows the culture of foreign language.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s/he knows daily life of society who speak in the language.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s/he should know his/her own language very well.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s/he has an idea about the topic that s/he translates.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He points out the financial problems of </a:t>
            </a:r>
          </a:p>
          <a:p>
            <a:pPr>
              <a:buNone/>
            </a:pPr>
            <a:r>
              <a:rPr lang="en-US" dirty="0" err="1" smtClean="0"/>
              <a:t>trasnlators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He uses funny language while </a:t>
            </a:r>
            <a:r>
              <a:rPr lang="en-US" dirty="0" smtClean="0"/>
              <a:t>explaining </a:t>
            </a:r>
            <a:r>
              <a:rPr lang="en-US" dirty="0" smtClean="0"/>
              <a:t>the problems “</a:t>
            </a:r>
            <a:r>
              <a:rPr lang="en-US" dirty="0" err="1" smtClean="0"/>
              <a:t>karni</a:t>
            </a:r>
            <a:r>
              <a:rPr lang="en-US" dirty="0" smtClean="0"/>
              <a:t> </a:t>
            </a:r>
            <a:r>
              <a:rPr lang="en-US" dirty="0" err="1" smtClean="0"/>
              <a:t>fazla</a:t>
            </a:r>
            <a:r>
              <a:rPr lang="en-US" dirty="0" smtClean="0"/>
              <a:t> </a:t>
            </a:r>
            <a:r>
              <a:rPr lang="en-US" dirty="0" err="1" smtClean="0"/>
              <a:t>acikmayan</a:t>
            </a:r>
            <a:r>
              <a:rPr lang="en-US" dirty="0" smtClean="0"/>
              <a:t> </a:t>
            </a:r>
            <a:r>
              <a:rPr lang="en-US" dirty="0" err="1" smtClean="0"/>
              <a:t>biri</a:t>
            </a:r>
            <a:r>
              <a:rPr lang="en-US" dirty="0" smtClean="0"/>
              <a:t> </a:t>
            </a:r>
            <a:r>
              <a:rPr lang="en-US" dirty="0" err="1" smtClean="0"/>
              <a:t>olmalidir</a:t>
            </a:r>
            <a:r>
              <a:rPr lang="en-US" dirty="0" smtClean="0"/>
              <a:t>” he says.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Translators’ income about 600 TL </a:t>
            </a:r>
            <a:r>
              <a:rPr lang="en-US" dirty="0" smtClean="0"/>
              <a:t>monthly 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This income is determined according to the rate of edition.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There is social security for translators.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There are many reasons for getting low salary of </a:t>
            </a:r>
          </a:p>
          <a:p>
            <a:pPr>
              <a:buNone/>
            </a:pPr>
            <a:r>
              <a:rPr lang="en-US" dirty="0"/>
              <a:t>t</a:t>
            </a:r>
            <a:r>
              <a:rPr lang="en-US" dirty="0" smtClean="0"/>
              <a:t>ranslators. 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It is related to mostly the economy.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There are a few press in the market.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They do not compete with each other so the prices are always the same in them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There are lots of people who know foreign language.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Although they do not have the quality of professional translator they work as a translator so the price, salary and extra charge are the same.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865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In Turkey,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 </a:t>
            </a:r>
            <a:r>
              <a:rPr lang="en-US" dirty="0" smtClean="0"/>
              <a:t>So few people read book.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Many of books are sold in Ankara, Istanbul and Izmir.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Pirate books (</a:t>
            </a:r>
            <a:r>
              <a:rPr lang="en-US" dirty="0" err="1" smtClean="0"/>
              <a:t>korsan</a:t>
            </a:r>
            <a:r>
              <a:rPr lang="en-US" dirty="0" smtClean="0"/>
              <a:t>), when legal sales decrease….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Press companies make manipulation because of the pirate sales</a:t>
            </a:r>
          </a:p>
          <a:p>
            <a:pPr>
              <a:buFont typeface="Wingdings" pitchFamily="2" charset="2"/>
              <a:buChar char="v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/>
              <a:t>Due to the financial problems,</a:t>
            </a:r>
          </a:p>
          <a:p>
            <a:pPr>
              <a:buNone/>
            </a:pPr>
            <a:r>
              <a:rPr lang="en-US" dirty="0" smtClean="0"/>
              <a:t>Press companies do not want to work with </a:t>
            </a:r>
          </a:p>
          <a:p>
            <a:pPr>
              <a:buNone/>
            </a:pPr>
            <a:r>
              <a:rPr lang="en-US" dirty="0"/>
              <a:t>e</a:t>
            </a:r>
            <a:r>
              <a:rPr lang="en-US" dirty="0" smtClean="0"/>
              <a:t>xperienced translators,</a:t>
            </a:r>
          </a:p>
          <a:p>
            <a:pPr>
              <a:buNone/>
            </a:pPr>
            <a:r>
              <a:rPr lang="en-US" dirty="0" smtClean="0"/>
              <a:t>They work with unprofessional ones.</a:t>
            </a:r>
          </a:p>
          <a:p>
            <a:pPr>
              <a:buNone/>
            </a:pPr>
            <a:r>
              <a:rPr lang="en-US" dirty="0" smtClean="0"/>
              <a:t>After they translate the text, if it is not good </a:t>
            </a:r>
          </a:p>
          <a:p>
            <a:pPr>
              <a:buNone/>
            </a:pPr>
            <a:r>
              <a:rPr lang="en-US" dirty="0" smtClean="0"/>
              <a:t>enough to publish experienced ones revise and  </a:t>
            </a:r>
          </a:p>
          <a:p>
            <a:pPr>
              <a:buNone/>
            </a:pPr>
            <a:r>
              <a:rPr lang="en-US" dirty="0" smtClean="0"/>
              <a:t>correct their work.</a:t>
            </a:r>
          </a:p>
          <a:p>
            <a:pPr>
              <a:buNone/>
            </a:pPr>
            <a:r>
              <a:rPr lang="en-US" dirty="0" smtClean="0"/>
              <a:t>It is time consuming and revising does not </a:t>
            </a:r>
          </a:p>
          <a:p>
            <a:pPr>
              <a:buNone/>
            </a:pPr>
            <a:r>
              <a:rPr lang="en-US" dirty="0" smtClean="0"/>
              <a:t>provide a good work it is already bad translation.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Other problems;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 translators are not careful while signing contract.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 they do not follow their works’ publishing right. (promotion of newspaper, film scenario)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 translators cannot protect their rights since there is no legal committee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 translator do not know under what conditions their work is acceptable or unacceptable</a:t>
            </a:r>
          </a:p>
          <a:p>
            <a:pPr>
              <a:buFont typeface="Wingdings" pitchFamily="2" charset="2"/>
              <a:buChar char="q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While a translator is struggling many hardship, </a:t>
            </a:r>
          </a:p>
          <a:p>
            <a:pPr>
              <a:buNone/>
            </a:pPr>
            <a:r>
              <a:rPr lang="en-US" dirty="0" smtClean="0"/>
              <a:t>according to his/her work s/he has to know; for</a:t>
            </a:r>
          </a:p>
          <a:p>
            <a:pPr>
              <a:buNone/>
            </a:pPr>
            <a:r>
              <a:rPr lang="en-US" dirty="0" smtClean="0"/>
              <a:t>example, an idiom used by street people in </a:t>
            </a:r>
          </a:p>
          <a:p>
            <a:pPr>
              <a:buNone/>
            </a:pPr>
            <a:r>
              <a:rPr lang="en-US" dirty="0" smtClean="0"/>
              <a:t>France, the techniques of Italian renaissance</a:t>
            </a:r>
          </a:p>
          <a:p>
            <a:pPr>
              <a:buNone/>
            </a:pPr>
            <a:r>
              <a:rPr lang="en-US" dirty="0" smtClean="0"/>
              <a:t>drawing picture. S/he has to research about </a:t>
            </a:r>
          </a:p>
          <a:p>
            <a:pPr>
              <a:buNone/>
            </a:pPr>
            <a:r>
              <a:rPr lang="en-US" dirty="0" smtClean="0"/>
              <a:t>them to be able to translate his/her work. If </a:t>
            </a:r>
          </a:p>
          <a:p>
            <a:pPr>
              <a:buNone/>
            </a:pPr>
            <a:r>
              <a:rPr lang="en-US" dirty="0" smtClean="0"/>
              <a:t>s/he translates literature or history, s/he should </a:t>
            </a:r>
          </a:p>
          <a:p>
            <a:pPr>
              <a:buNone/>
            </a:pPr>
            <a:r>
              <a:rPr lang="en-US" dirty="0" smtClean="0"/>
              <a:t>have knowledge about them.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Cevirmen</a:t>
            </a:r>
            <a:r>
              <a:rPr lang="en-US" dirty="0" smtClean="0"/>
              <a:t> </a:t>
            </a:r>
            <a:r>
              <a:rPr lang="en-US" dirty="0" err="1" smtClean="0"/>
              <a:t>Makine</a:t>
            </a:r>
            <a:r>
              <a:rPr lang="en-US" dirty="0" smtClean="0"/>
              <a:t> mi? Is Translator a Machine?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 smtClean="0"/>
              <a:t>What do you think first when you read this title?</a:t>
            </a:r>
            <a:endParaRPr lang="en-US" dirty="0"/>
          </a:p>
        </p:txBody>
      </p:sp>
      <p:pic>
        <p:nvPicPr>
          <p:cNvPr id="4" name="Picture 3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52400"/>
            <a:ext cx="2457450" cy="1857375"/>
          </a:xfrm>
          <a:prstGeom prst="rect">
            <a:avLst/>
          </a:prstGeom>
        </p:spPr>
      </p:pic>
      <p:pic>
        <p:nvPicPr>
          <p:cNvPr id="5" name="Picture 4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00800" y="4419600"/>
            <a:ext cx="2352675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His/her first work may be about history, his/her</a:t>
            </a:r>
          </a:p>
          <a:p>
            <a:pPr>
              <a:buNone/>
            </a:pPr>
            <a:r>
              <a:rPr lang="en-US" dirty="0" smtClean="0"/>
              <a:t>second work may be about sociology, so s/he </a:t>
            </a:r>
          </a:p>
          <a:p>
            <a:pPr>
              <a:buNone/>
            </a:pPr>
            <a:r>
              <a:rPr lang="en-US" dirty="0" smtClean="0"/>
              <a:t>tries to learn terms and topics about sociology </a:t>
            </a:r>
          </a:p>
          <a:p>
            <a:pPr>
              <a:buNone/>
            </a:pPr>
            <a:r>
              <a:rPr lang="en-US" dirty="0" smtClean="0"/>
              <a:t>before starts his/her work. ( It takes time, s/he</a:t>
            </a:r>
          </a:p>
          <a:p>
            <a:pPr>
              <a:buNone/>
            </a:pPr>
            <a:r>
              <a:rPr lang="en-US" dirty="0" smtClean="0"/>
              <a:t>needs money)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b-710626-düşünen_adam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1600" y="533400"/>
            <a:ext cx="22860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Publishing companies should change their perspective toward translators. This job is perceived as professional job. To be able to it you need to be qualified on this field. </a:t>
            </a:r>
          </a:p>
          <a:p>
            <a:r>
              <a:rPr lang="en-US" dirty="0" smtClean="0"/>
              <a:t>To make much more money, companies should not manipulate the translators’ rights.</a:t>
            </a:r>
          </a:p>
          <a:p>
            <a:r>
              <a:rPr lang="en-US" dirty="0" smtClean="0"/>
              <a:t>The most important one is that translators should aware of their rights.</a:t>
            </a:r>
          </a:p>
          <a:p>
            <a:r>
              <a:rPr lang="en-US" dirty="0" smtClean="0"/>
              <a:t>Legal regulations should </a:t>
            </a:r>
            <a:r>
              <a:rPr lang="en-US" dirty="0" smtClean="0"/>
              <a:t>be </a:t>
            </a:r>
            <a:r>
              <a:rPr lang="en-US" dirty="0" smtClean="0"/>
              <a:t>followed by the companies and translators.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</a:t>
            </a:r>
          </a:p>
          <a:p>
            <a:pPr>
              <a:buNone/>
            </a:pPr>
            <a:r>
              <a:rPr lang="en-US" dirty="0" smtClean="0"/>
              <a:t>  </a:t>
            </a:r>
            <a:endParaRPr lang="en-US" sz="4000" dirty="0" smtClean="0"/>
          </a:p>
          <a:p>
            <a:pPr>
              <a:buNone/>
            </a:pPr>
            <a:r>
              <a:rPr lang="en-US" dirty="0" smtClean="0"/>
              <a:t>  </a:t>
            </a:r>
          </a:p>
          <a:p>
            <a:pPr>
              <a:buNone/>
            </a:pPr>
            <a:r>
              <a:rPr lang="en-US" dirty="0" smtClean="0"/>
              <a:t>                                      Thanks for your listening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What is your own ideas according to your readings?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role of the translator in Turkey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can you say about the translators  in Turkey?</a:t>
            </a:r>
          </a:p>
          <a:p>
            <a:r>
              <a:rPr lang="en-US" dirty="0" smtClean="0"/>
              <a:t>Do you have a chance to observe a translator?</a:t>
            </a:r>
          </a:p>
          <a:p>
            <a:r>
              <a:rPr lang="en-US" dirty="0" smtClean="0"/>
              <a:t>Do you have any experience with a translator?</a:t>
            </a:r>
          </a:p>
          <a:p>
            <a:r>
              <a:rPr lang="en-US" dirty="0" smtClean="0"/>
              <a:t>What are the translation studies? Do you have any idea about </a:t>
            </a:r>
            <a:r>
              <a:rPr lang="en-US" dirty="0" smtClean="0"/>
              <a:t>them</a:t>
            </a:r>
            <a:r>
              <a:rPr lang="en-US" dirty="0" smtClean="0"/>
              <a:t>?</a:t>
            </a:r>
            <a:endParaRPr lang="en-US" dirty="0" smtClean="0"/>
          </a:p>
          <a:p>
            <a:r>
              <a:rPr lang="en-US" dirty="0" smtClean="0"/>
              <a:t>Do these translation studies reflect the theories of </a:t>
            </a:r>
            <a:r>
              <a:rPr lang="en-US" dirty="0" smtClean="0"/>
              <a:t>translation</a:t>
            </a:r>
            <a:r>
              <a:rPr lang="en-US" dirty="0" smtClean="0"/>
              <a:t>?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382000" cy="49831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In this article;</a:t>
            </a:r>
          </a:p>
          <a:p>
            <a:pPr>
              <a:buNone/>
            </a:pPr>
            <a:r>
              <a:rPr lang="en-US" dirty="0" err="1" smtClean="0"/>
              <a:t>Ulker</a:t>
            </a:r>
            <a:r>
              <a:rPr lang="en-US" dirty="0" smtClean="0"/>
              <a:t> </a:t>
            </a:r>
            <a:r>
              <a:rPr lang="en-US" dirty="0" err="1" smtClean="0"/>
              <a:t>Ince</a:t>
            </a:r>
            <a:r>
              <a:rPr lang="en-US" dirty="0" smtClean="0"/>
              <a:t> (she is writer of the article) discusses</a:t>
            </a:r>
          </a:p>
          <a:p>
            <a:pPr>
              <a:buNone/>
            </a:pPr>
            <a:r>
              <a:rPr lang="en-US" dirty="0" smtClean="0"/>
              <a:t>the using of “translation” word means. She does</a:t>
            </a:r>
          </a:p>
          <a:p>
            <a:pPr>
              <a:buNone/>
            </a:pPr>
            <a:r>
              <a:rPr lang="en-US" dirty="0" smtClean="0"/>
              <a:t>not want to be discussed the problems under the </a:t>
            </a:r>
          </a:p>
          <a:p>
            <a:pPr>
              <a:buNone/>
            </a:pPr>
            <a:r>
              <a:rPr lang="en-US" dirty="0"/>
              <a:t>t</a:t>
            </a:r>
            <a:r>
              <a:rPr lang="en-US" dirty="0" smtClean="0"/>
              <a:t>he approaches of translation, the problems of </a:t>
            </a:r>
          </a:p>
          <a:p>
            <a:pPr>
              <a:buNone/>
            </a:pPr>
            <a:r>
              <a:rPr lang="en-US" dirty="0"/>
              <a:t>t</a:t>
            </a:r>
            <a:r>
              <a:rPr lang="en-US" dirty="0" smtClean="0"/>
              <a:t>ranslation, poetry translation etc. According to </a:t>
            </a:r>
          </a:p>
          <a:p>
            <a:pPr>
              <a:buNone/>
            </a:pPr>
            <a:r>
              <a:rPr lang="en-US" dirty="0" smtClean="0"/>
              <a:t>her when this word is used a lot, translators will </a:t>
            </a:r>
          </a:p>
          <a:p>
            <a:pPr>
              <a:buNone/>
            </a:pPr>
            <a:r>
              <a:rPr lang="en-US" dirty="0" smtClean="0"/>
              <a:t>be unimportant position. </a:t>
            </a:r>
            <a:endParaRPr lang="en-US" dirty="0"/>
          </a:p>
        </p:txBody>
      </p:sp>
      <p:pic>
        <p:nvPicPr>
          <p:cNvPr id="4" name="Picture 3" descr="images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4724400"/>
            <a:ext cx="3886200" cy="1996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r>
              <a:rPr lang="en-US" dirty="0" smtClean="0"/>
              <a:t>She interrogates the perception of translator in Turkey.</a:t>
            </a:r>
          </a:p>
          <a:p>
            <a:r>
              <a:rPr lang="en-US" dirty="0" smtClean="0"/>
              <a:t>She says, </a:t>
            </a:r>
            <a:r>
              <a:rPr lang="en-US" dirty="0" smtClean="0"/>
              <a:t>“translation” </a:t>
            </a:r>
            <a:r>
              <a:rPr lang="en-US" dirty="0" smtClean="0"/>
              <a:t>word makes translator a machine.</a:t>
            </a:r>
          </a:p>
          <a:p>
            <a:r>
              <a:rPr lang="en-US" dirty="0" smtClean="0"/>
              <a:t>This word makes translator just a worker who serves for the sake of others.</a:t>
            </a:r>
          </a:p>
          <a:p>
            <a:r>
              <a:rPr lang="en-US" dirty="0" smtClean="0"/>
              <a:t>Turkish society try to deactivate the translators’ position on issues.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She points out an interesting topic;</a:t>
            </a:r>
          </a:p>
          <a:p>
            <a:pPr>
              <a:buNone/>
            </a:pPr>
            <a:r>
              <a:rPr lang="en-US" dirty="0" smtClean="0"/>
              <a:t>She says, translators their own perception of</a:t>
            </a:r>
          </a:p>
          <a:p>
            <a:pPr>
              <a:buNone/>
            </a:pPr>
            <a:r>
              <a:rPr lang="en-US" dirty="0" smtClean="0"/>
              <a:t>their job is important since how they evaluate </a:t>
            </a:r>
            <a:r>
              <a:rPr lang="en-US" dirty="0" smtClean="0"/>
              <a:t>themselves, how </a:t>
            </a:r>
            <a:r>
              <a:rPr lang="en-US" dirty="0" smtClean="0"/>
              <a:t>society evaluate </a:t>
            </a:r>
            <a:r>
              <a:rPr lang="en-US" dirty="0" smtClean="0"/>
              <a:t>them.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Before the establishing of Turkis</a:t>
            </a:r>
            <a:r>
              <a:rPr lang="en-US" dirty="0" smtClean="0"/>
              <a:t>h Republic</a:t>
            </a:r>
            <a:r>
              <a:rPr lang="en-US" dirty="0" smtClean="0"/>
              <a:t>,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translators </a:t>
            </a:r>
            <a:r>
              <a:rPr lang="en-US" dirty="0" smtClean="0"/>
              <a:t>were</a:t>
            </a:r>
            <a:r>
              <a:rPr lang="en-US" dirty="0" smtClean="0"/>
              <a:t> </a:t>
            </a:r>
            <a:r>
              <a:rPr lang="en-US" dirty="0" smtClean="0"/>
              <a:t>the parts of writing world.  They </a:t>
            </a:r>
            <a:r>
              <a:rPr lang="en-US" dirty="0" smtClean="0"/>
              <a:t>had </a:t>
            </a:r>
            <a:r>
              <a:rPr lang="en-US" dirty="0" smtClean="0"/>
              <a:t>active roles on writing. They </a:t>
            </a:r>
            <a:r>
              <a:rPr lang="en-US" dirty="0" smtClean="0"/>
              <a:t>were</a:t>
            </a:r>
            <a:r>
              <a:rPr lang="en-US" dirty="0" smtClean="0"/>
              <a:t> </a:t>
            </a:r>
            <a:r>
              <a:rPr lang="en-US" dirty="0" smtClean="0"/>
              <a:t>like writers. They </a:t>
            </a:r>
            <a:r>
              <a:rPr lang="en-US" dirty="0" smtClean="0"/>
              <a:t>could</a:t>
            </a:r>
            <a:r>
              <a:rPr lang="en-US" dirty="0" smtClean="0"/>
              <a:t> </a:t>
            </a:r>
            <a:r>
              <a:rPr lang="en-US" dirty="0" smtClean="0"/>
              <a:t>express their thoughts and people </a:t>
            </a:r>
            <a:r>
              <a:rPr lang="en-US" dirty="0" smtClean="0"/>
              <a:t>respected </a:t>
            </a:r>
            <a:r>
              <a:rPr lang="en-US" dirty="0" smtClean="0"/>
              <a:t>them. They </a:t>
            </a:r>
            <a:r>
              <a:rPr lang="en-US" dirty="0" smtClean="0"/>
              <a:t>were</a:t>
            </a:r>
            <a:r>
              <a:rPr lang="en-US" dirty="0" smtClean="0"/>
              <a:t> </a:t>
            </a:r>
            <a:r>
              <a:rPr lang="en-US" dirty="0" smtClean="0"/>
              <a:t>sophisticated person. </a:t>
            </a:r>
          </a:p>
          <a:p>
            <a:pPr>
              <a:buNone/>
            </a:pPr>
            <a:r>
              <a:rPr lang="en-US" dirty="0" smtClean="0"/>
              <a:t>     However,</a:t>
            </a:r>
          </a:p>
          <a:p>
            <a:pPr>
              <a:buNone/>
            </a:pPr>
            <a:r>
              <a:rPr lang="en-US" dirty="0" smtClean="0"/>
              <a:t>     Recently, they are perceived as a machine.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79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r>
              <a:rPr lang="en-US" dirty="0" smtClean="0"/>
              <a:t>Translators did their best </a:t>
            </a:r>
          </a:p>
          <a:p>
            <a:r>
              <a:rPr lang="en-US" dirty="0" smtClean="0"/>
              <a:t>They wrote very clear translation</a:t>
            </a:r>
          </a:p>
          <a:p>
            <a:r>
              <a:rPr lang="en-US" dirty="0" smtClean="0"/>
              <a:t>They wrote consciously, they shaped the society’s culture.</a:t>
            </a:r>
          </a:p>
          <a:p>
            <a:pPr>
              <a:buNone/>
            </a:pPr>
            <a:r>
              <a:rPr lang="en-US" dirty="0" smtClean="0"/>
              <a:t>But now,</a:t>
            </a:r>
          </a:p>
          <a:p>
            <a:r>
              <a:rPr lang="en-US" dirty="0" smtClean="0"/>
              <a:t>Translator </a:t>
            </a:r>
            <a:r>
              <a:rPr lang="en-US" dirty="0" smtClean="0"/>
              <a:t>produce</a:t>
            </a:r>
            <a:r>
              <a:rPr lang="en-US" dirty="0" smtClean="0"/>
              <a:t> </a:t>
            </a:r>
            <a:r>
              <a:rPr lang="en-US" dirty="0" smtClean="0"/>
              <a:t>unreadable production.</a:t>
            </a:r>
          </a:p>
          <a:p>
            <a:r>
              <a:rPr lang="en-US" dirty="0" smtClean="0"/>
              <a:t>They translate the exact equivalence because they are worried to translate all words in their meanings.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She asks,</a:t>
            </a:r>
          </a:p>
          <a:p>
            <a:pPr>
              <a:buNone/>
            </a:pPr>
            <a:r>
              <a:rPr lang="en-US" dirty="0" smtClean="0"/>
              <a:t>How do recent translators deserve regard, </a:t>
            </a:r>
          </a:p>
          <a:p>
            <a:pPr>
              <a:buNone/>
            </a:pPr>
            <a:r>
              <a:rPr lang="en-US" dirty="0"/>
              <a:t>p</a:t>
            </a:r>
            <a:r>
              <a:rPr lang="en-US" dirty="0" smtClean="0"/>
              <a:t>restige if they do their job like that?</a:t>
            </a:r>
          </a:p>
          <a:p>
            <a:pPr>
              <a:buNone/>
            </a:pPr>
            <a:r>
              <a:rPr lang="en-US" dirty="0" smtClean="0"/>
              <a:t>That’s why;</a:t>
            </a:r>
          </a:p>
          <a:p>
            <a:pPr>
              <a:buNone/>
            </a:pPr>
            <a:r>
              <a:rPr lang="en-US" dirty="0" smtClean="0"/>
              <a:t>Teaching the theory of translation science </a:t>
            </a:r>
          </a:p>
          <a:p>
            <a:pPr>
              <a:buNone/>
            </a:pPr>
            <a:r>
              <a:rPr lang="en-US" dirty="0" smtClean="0"/>
              <a:t>is a key role. This is not enough to produce good</a:t>
            </a:r>
          </a:p>
          <a:p>
            <a:pPr>
              <a:buNone/>
            </a:pPr>
            <a:r>
              <a:rPr lang="en-US" dirty="0" smtClean="0"/>
              <a:t>work. They need to work a lot to take an </a:t>
            </a:r>
          </a:p>
          <a:p>
            <a:pPr>
              <a:buNone/>
            </a:pPr>
            <a:r>
              <a:rPr lang="en-US" dirty="0" smtClean="0"/>
              <a:t>Important role in society.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r>
              <a:rPr lang="en-US" dirty="0" smtClean="0"/>
              <a:t>Translation is not just translate a text by using exact words meaning. </a:t>
            </a:r>
          </a:p>
          <a:p>
            <a:r>
              <a:rPr lang="en-US" dirty="0" smtClean="0"/>
              <a:t>Translation reflects the feelings of the text</a:t>
            </a:r>
          </a:p>
          <a:p>
            <a:pPr>
              <a:buNone/>
            </a:pPr>
            <a:r>
              <a:rPr lang="en-US" dirty="0" smtClean="0"/>
              <a:t>Thus;</a:t>
            </a:r>
          </a:p>
          <a:p>
            <a:pPr>
              <a:buNone/>
            </a:pPr>
            <a:r>
              <a:rPr lang="en-US" dirty="0" smtClean="0"/>
              <a:t>Knowing the language is not enough to translate </a:t>
            </a:r>
            <a:endParaRPr lang="en-US" dirty="0"/>
          </a:p>
          <a:p>
            <a:r>
              <a:rPr lang="en-US" dirty="0" smtClean="0"/>
              <a:t>Translator needs knowledge in terms of the text, linguistic,  strong language, culture, history, and geography.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1133</Words>
  <Application>Microsoft Office PowerPoint</Application>
  <PresentationFormat>On-screen Show (4:3)</PresentationFormat>
  <Paragraphs>133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Class Discussion 1 </vt:lpstr>
      <vt:lpstr>Cevirmen Makine mi? Is Translator a Machine?</vt:lpstr>
      <vt:lpstr>The role of the translator in Turkey</vt:lpstr>
      <vt:lpstr>Slide 4</vt:lpstr>
      <vt:lpstr>Slide 5</vt:lpstr>
      <vt:lpstr>Slide 6</vt:lpstr>
      <vt:lpstr>Slide 7</vt:lpstr>
      <vt:lpstr>Slide 8</vt:lpstr>
      <vt:lpstr>Slide 9</vt:lpstr>
      <vt:lpstr>Slide 10</vt:lpstr>
      <vt:lpstr>Turkiye’de Cevirmen Olmak Being a translator in Turkey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Cevirmen Makine mi? Is Translator a Machine?</dc:title>
  <dc:creator>meryem luleci</dc:creator>
  <cp:lastModifiedBy>meryem luleci</cp:lastModifiedBy>
  <cp:revision>25</cp:revision>
  <dcterms:created xsi:type="dcterms:W3CDTF">2012-03-12T18:31:38Z</dcterms:created>
  <dcterms:modified xsi:type="dcterms:W3CDTF">2012-03-19T04:01:15Z</dcterms:modified>
</cp:coreProperties>
</file>